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388" r:id="rId3"/>
    <p:sldId id="389" r:id="rId4"/>
    <p:sldId id="377" r:id="rId5"/>
    <p:sldId id="387" r:id="rId6"/>
    <p:sldId id="538" r:id="rId7"/>
    <p:sldId id="539" r:id="rId8"/>
    <p:sldId id="540" r:id="rId9"/>
    <p:sldId id="541" r:id="rId10"/>
    <p:sldId id="542" r:id="rId11"/>
    <p:sldId id="395" r:id="rId12"/>
    <p:sldId id="546" r:id="rId13"/>
    <p:sldId id="523" r:id="rId14"/>
    <p:sldId id="526" r:id="rId15"/>
    <p:sldId id="415" r:id="rId16"/>
    <p:sldId id="416" r:id="rId17"/>
    <p:sldId id="417" r:id="rId18"/>
    <p:sldId id="421" r:id="rId19"/>
    <p:sldId id="560" r:id="rId20"/>
    <p:sldId id="424" r:id="rId21"/>
    <p:sldId id="626" r:id="rId22"/>
    <p:sldId id="627" r:id="rId23"/>
    <p:sldId id="628" r:id="rId24"/>
    <p:sldId id="629" r:id="rId25"/>
    <p:sldId id="630" r:id="rId26"/>
    <p:sldId id="422" r:id="rId27"/>
    <p:sldId id="423" r:id="rId28"/>
    <p:sldId id="425" r:id="rId29"/>
    <p:sldId id="426" r:id="rId30"/>
    <p:sldId id="561" r:id="rId31"/>
    <p:sldId id="547" r:id="rId32"/>
    <p:sldId id="548" r:id="rId33"/>
    <p:sldId id="606" r:id="rId34"/>
    <p:sldId id="562" r:id="rId35"/>
    <p:sldId id="563" r:id="rId36"/>
    <p:sldId id="490" r:id="rId37"/>
  </p:sldIdLst>
  <p:sldSz cx="12192000" cy="6858000" type="screen4x3"/>
  <p:notesSz cx="6858000" cy="9144000"/>
  <p:defaultTextStyle>
    <a:defPPr>
      <a:defRPr lang="en-US"/>
    </a:defPPr>
    <a:lvl1pPr marL="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1pPr>
    <a:lvl2pPr marL="17369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2pPr>
    <a:lvl3pPr marL="34739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3pPr>
    <a:lvl4pPr marL="52108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4pPr>
    <a:lvl5pPr marL="69478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5pPr>
    <a:lvl6pPr marL="86847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6pPr>
    <a:lvl7pPr marL="104217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7pPr>
    <a:lvl8pPr marL="121586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8pPr>
    <a:lvl9pPr marL="138956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151" autoAdjust="0"/>
    <p:restoredTop sz="89750" autoAdjust="0"/>
  </p:normalViewPr>
  <p:slideViewPr>
    <p:cSldViewPr>
      <p:cViewPr varScale="1">
        <p:scale>
          <a:sx n="58" d="100"/>
          <a:sy n="58" d="100"/>
        </p:scale>
        <p:origin x="84" y="408"/>
      </p:cViewPr>
      <p:guideLst>
        <p:guide orient="horz" pos="904"/>
        <p:guide pos="12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950F9EF-D10B-4865-9470-1A88E229029C}" type="datetime1">
              <a:rPr lang="ko-KR" altLang="en-US" smtClean="0"/>
              <a:t>2024-01-14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E6E885F-C4B7-4CB3-8643-83206473A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1pPr>
    <a:lvl2pPr marL="17369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2pPr>
    <a:lvl3pPr marL="34739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3pPr>
    <a:lvl4pPr marL="52108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4pPr>
    <a:lvl5pPr marL="69478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5pPr>
    <a:lvl6pPr marL="86847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6pPr>
    <a:lvl7pPr marL="104217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7pPr>
    <a:lvl8pPr marL="121586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8pPr>
    <a:lvl9pPr marL="138956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23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12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8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3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257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19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02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44528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0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30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73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119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1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69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7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62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6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6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616" y="899564"/>
            <a:ext cx="3282307" cy="6207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234" y="1640935"/>
            <a:ext cx="2703076" cy="740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2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8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1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9615" y="115968"/>
            <a:ext cx="868845" cy="2470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3077" y="115968"/>
            <a:ext cx="2542179" cy="2470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5" y="1860797"/>
            <a:ext cx="3282307" cy="575131"/>
          </a:xfrm>
        </p:spPr>
        <p:txBody>
          <a:bodyPr anchor="t"/>
          <a:lstStyle>
            <a:lvl1pPr algn="l">
              <a:defRPr sz="1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035" y="1227351"/>
            <a:ext cx="3282307" cy="633448"/>
          </a:xfrm>
        </p:spPr>
        <p:txBody>
          <a:bodyPr anchor="b"/>
          <a:lstStyle>
            <a:lvl1pPr marL="0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1pPr>
            <a:lvl2pPr marL="19307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86145" indent="0">
              <a:buNone/>
              <a:defRPr sz="676">
                <a:solidFill>
                  <a:schemeClr val="tx1">
                    <a:tint val="75000"/>
                  </a:schemeClr>
                </a:solidFill>
              </a:defRPr>
            </a:lvl3pPr>
            <a:lvl4pPr marL="57921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229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5365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843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1510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4584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3077" y="675682"/>
            <a:ext cx="1705512" cy="1911071"/>
          </a:xfrm>
        </p:spPr>
        <p:txBody>
          <a:bodyPr/>
          <a:lstStyle>
            <a:lvl1pPr>
              <a:defRPr sz="1183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948" y="675682"/>
            <a:ext cx="1705512" cy="1911071"/>
          </a:xfrm>
        </p:spPr>
        <p:txBody>
          <a:bodyPr/>
          <a:lstStyle>
            <a:lvl1pPr>
              <a:defRPr sz="1183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81" y="648197"/>
            <a:ext cx="1706183" cy="270137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3073" indent="0">
              <a:buNone/>
              <a:defRPr sz="844" b="1"/>
            </a:lvl2pPr>
            <a:lvl3pPr marL="386145" indent="0">
              <a:buNone/>
              <a:defRPr sz="760" b="1"/>
            </a:lvl3pPr>
            <a:lvl4pPr marL="579219" indent="0">
              <a:buNone/>
              <a:defRPr sz="676" b="1"/>
            </a:lvl4pPr>
            <a:lvl5pPr marL="772291" indent="0">
              <a:buNone/>
              <a:defRPr sz="676" b="1"/>
            </a:lvl5pPr>
            <a:lvl6pPr marL="965365" indent="0">
              <a:buNone/>
              <a:defRPr sz="676" b="1"/>
            </a:lvl6pPr>
            <a:lvl7pPr marL="1158436" indent="0">
              <a:buNone/>
              <a:defRPr sz="676" b="1"/>
            </a:lvl7pPr>
            <a:lvl8pPr marL="1351510" indent="0">
              <a:buNone/>
              <a:defRPr sz="676" b="1"/>
            </a:lvl8pPr>
            <a:lvl9pPr marL="1544584" indent="0">
              <a:buNone/>
              <a:defRPr sz="6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081" y="918335"/>
            <a:ext cx="1706183" cy="1668416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6"/>
            </a:lvl4pPr>
            <a:lvl5pPr>
              <a:defRPr sz="676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61608" y="648197"/>
            <a:ext cx="1706853" cy="270137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3073" indent="0">
              <a:buNone/>
              <a:defRPr sz="844" b="1"/>
            </a:lvl2pPr>
            <a:lvl3pPr marL="386145" indent="0">
              <a:buNone/>
              <a:defRPr sz="760" b="1"/>
            </a:lvl3pPr>
            <a:lvl4pPr marL="579219" indent="0">
              <a:buNone/>
              <a:defRPr sz="676" b="1"/>
            </a:lvl4pPr>
            <a:lvl5pPr marL="772291" indent="0">
              <a:buNone/>
              <a:defRPr sz="676" b="1"/>
            </a:lvl5pPr>
            <a:lvl6pPr marL="965365" indent="0">
              <a:buNone/>
              <a:defRPr sz="676" b="1"/>
            </a:lvl6pPr>
            <a:lvl7pPr marL="1158436" indent="0">
              <a:buNone/>
              <a:defRPr sz="676" b="1"/>
            </a:lvl7pPr>
            <a:lvl8pPr marL="1351510" indent="0">
              <a:buNone/>
              <a:defRPr sz="676" b="1"/>
            </a:lvl8pPr>
            <a:lvl9pPr marL="1544584" indent="0">
              <a:buNone/>
              <a:defRPr sz="6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61608" y="918335"/>
            <a:ext cx="1706853" cy="1668416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6"/>
            </a:lvl4pPr>
            <a:lvl5pPr>
              <a:defRPr sz="676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77" y="115297"/>
            <a:ext cx="1270419" cy="490671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753" y="115295"/>
            <a:ext cx="2158707" cy="2471455"/>
          </a:xfrm>
        </p:spPr>
        <p:txBody>
          <a:bodyPr/>
          <a:lstStyle>
            <a:lvl1pPr>
              <a:defRPr sz="1351"/>
            </a:lvl1pPr>
            <a:lvl2pPr>
              <a:defRPr sz="1183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77" y="605969"/>
            <a:ext cx="1270419" cy="1980783"/>
          </a:xfrm>
        </p:spPr>
        <p:txBody>
          <a:bodyPr/>
          <a:lstStyle>
            <a:lvl1pPr marL="0" indent="0">
              <a:buNone/>
              <a:defRPr sz="591"/>
            </a:lvl1pPr>
            <a:lvl2pPr marL="193073" indent="0">
              <a:buNone/>
              <a:defRPr sz="507"/>
            </a:lvl2pPr>
            <a:lvl3pPr marL="386145" indent="0">
              <a:buNone/>
              <a:defRPr sz="423"/>
            </a:lvl3pPr>
            <a:lvl4pPr marL="579219" indent="0">
              <a:buNone/>
              <a:defRPr sz="380"/>
            </a:lvl4pPr>
            <a:lvl5pPr marL="772291" indent="0">
              <a:buNone/>
              <a:defRPr sz="380"/>
            </a:lvl5pPr>
            <a:lvl6pPr marL="965365" indent="0">
              <a:buNone/>
              <a:defRPr sz="380"/>
            </a:lvl6pPr>
            <a:lvl7pPr marL="1158436" indent="0">
              <a:buNone/>
              <a:defRPr sz="380"/>
            </a:lvl7pPr>
            <a:lvl8pPr marL="1351510" indent="0">
              <a:buNone/>
              <a:defRPr sz="380"/>
            </a:lvl8pPr>
            <a:lvl9pPr marL="154458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89" y="2027038"/>
            <a:ext cx="2316923" cy="239303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6889" y="258741"/>
            <a:ext cx="2316923" cy="1737459"/>
          </a:xfrm>
        </p:spPr>
        <p:txBody>
          <a:bodyPr/>
          <a:lstStyle>
            <a:lvl1pPr marL="0" indent="0">
              <a:buNone/>
              <a:defRPr sz="1351"/>
            </a:lvl1pPr>
            <a:lvl2pPr marL="193073" indent="0">
              <a:buNone/>
              <a:defRPr sz="1183"/>
            </a:lvl2pPr>
            <a:lvl3pPr marL="386145" indent="0">
              <a:buNone/>
              <a:defRPr sz="1013"/>
            </a:lvl3pPr>
            <a:lvl4pPr marL="579219" indent="0">
              <a:buNone/>
              <a:defRPr sz="844"/>
            </a:lvl4pPr>
            <a:lvl5pPr marL="772291" indent="0">
              <a:buNone/>
              <a:defRPr sz="844"/>
            </a:lvl5pPr>
            <a:lvl6pPr marL="965365" indent="0">
              <a:buNone/>
              <a:defRPr sz="844"/>
            </a:lvl6pPr>
            <a:lvl7pPr marL="1158436" indent="0">
              <a:buNone/>
              <a:defRPr sz="844"/>
            </a:lvl7pPr>
            <a:lvl8pPr marL="1351510" indent="0">
              <a:buNone/>
              <a:defRPr sz="844"/>
            </a:lvl8pPr>
            <a:lvl9pPr marL="1544584" indent="0">
              <a:buNone/>
              <a:defRPr sz="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889" y="2266340"/>
            <a:ext cx="2316923" cy="339849"/>
          </a:xfrm>
        </p:spPr>
        <p:txBody>
          <a:bodyPr/>
          <a:lstStyle>
            <a:lvl1pPr marL="0" indent="0">
              <a:buNone/>
              <a:defRPr sz="591"/>
            </a:lvl1pPr>
            <a:lvl2pPr marL="193073" indent="0">
              <a:buNone/>
              <a:defRPr sz="507"/>
            </a:lvl2pPr>
            <a:lvl3pPr marL="386145" indent="0">
              <a:buNone/>
              <a:defRPr sz="423"/>
            </a:lvl3pPr>
            <a:lvl4pPr marL="579219" indent="0">
              <a:buNone/>
              <a:defRPr sz="380"/>
            </a:lvl4pPr>
            <a:lvl5pPr marL="772291" indent="0">
              <a:buNone/>
              <a:defRPr sz="380"/>
            </a:lvl5pPr>
            <a:lvl6pPr marL="965365" indent="0">
              <a:buNone/>
              <a:defRPr sz="380"/>
            </a:lvl6pPr>
            <a:lvl7pPr marL="1158436" indent="0">
              <a:buNone/>
              <a:defRPr sz="380"/>
            </a:lvl7pPr>
            <a:lvl8pPr marL="1351510" indent="0">
              <a:buNone/>
              <a:defRPr sz="380"/>
            </a:lvl8pPr>
            <a:lvl9pPr marL="154458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79" y="115968"/>
            <a:ext cx="3475384" cy="482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79" y="675682"/>
            <a:ext cx="3475384" cy="191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81" y="2683949"/>
            <a:ext cx="901025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9362" y="2683949"/>
            <a:ext cx="1222820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67440" y="2683949"/>
            <a:ext cx="901025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145" rtl="0" eaLnBrk="1" latinLnBrk="0" hangingPunct="1">
        <a:spcBef>
          <a:spcPct val="0"/>
        </a:spcBef>
        <a:buNone/>
        <a:defRPr sz="18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804" indent="-144804" algn="l" defTabSz="386145" rtl="0" eaLnBrk="1" latinLnBrk="0" hangingPunct="1">
        <a:spcBef>
          <a:spcPct val="20000"/>
        </a:spcBef>
        <a:buFont typeface="Arial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13744" indent="-120670" algn="l" defTabSz="386145" rtl="0" eaLnBrk="1" latinLnBrk="0" hangingPunct="1">
        <a:spcBef>
          <a:spcPct val="20000"/>
        </a:spcBef>
        <a:buFont typeface="Arial" pitchFamily="34" charset="0"/>
        <a:buChar char="–"/>
        <a:defRPr sz="1183" kern="1200">
          <a:solidFill>
            <a:schemeClr val="tx1"/>
          </a:solidFill>
          <a:latin typeface="+mn-lt"/>
          <a:ea typeface="+mn-ea"/>
          <a:cs typeface="+mn-cs"/>
        </a:defRPr>
      </a:lvl2pPr>
      <a:lvl3pPr marL="482683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675755" indent="-96536" algn="l" defTabSz="386145" rtl="0" eaLnBrk="1" latinLnBrk="0" hangingPunct="1">
        <a:spcBef>
          <a:spcPct val="20000"/>
        </a:spcBef>
        <a:buFont typeface="Arial" pitchFamily="34" charset="0"/>
        <a:buChar char="–"/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68829" indent="-96536" algn="l" defTabSz="386145" rtl="0" eaLnBrk="1" latinLnBrk="0" hangingPunct="1">
        <a:spcBef>
          <a:spcPct val="20000"/>
        </a:spcBef>
        <a:buFont typeface="Arial" pitchFamily="34" charset="0"/>
        <a:buChar char="»"/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61900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4973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8046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41120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3073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6145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9219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2291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5365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8436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1510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4584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2.png"  /><Relationship Id="rId4" Type="http://schemas.openxmlformats.org/officeDocument/2006/relationships/image" Target="../media/image2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7.gif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5.png"  /><Relationship Id="rId4" Type="http://schemas.openxmlformats.org/officeDocument/2006/relationships/image" Target="../media/image3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" y="297"/>
            <a:ext cx="12220820" cy="6858084"/>
          </a:xfrm>
          <a:prstGeom prst="rect">
            <a:avLst/>
          </a:prstGeom>
        </p:spPr>
      </p:pic>
      <p:sp>
        <p:nvSpPr>
          <p:cNvPr id="18" name="AutoShape 3"/>
          <p:cNvSpPr>
            <a:spLocks noChangeAspect="1" noChangeArrowheads="1" noTextEdit="1"/>
          </p:cNvSpPr>
          <p:nvPr/>
        </p:nvSpPr>
        <p:spPr>
          <a:xfrm>
            <a:off x="151" y="297"/>
            <a:ext cx="12191703" cy="6858084"/>
          </a:xfrm>
          <a:prstGeom prst="rect">
            <a:avLst/>
          </a:prstGeom>
          <a:noFill/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/>
          </a:p>
        </p:txBody>
      </p:sp>
      <p:sp>
        <p:nvSpPr>
          <p:cNvPr id="27" name="Freeform 14"/>
          <p:cNvSpPr/>
          <p:nvPr/>
        </p:nvSpPr>
        <p:spPr>
          <a:xfrm>
            <a:off x="5537944" y="5905143"/>
            <a:ext cx="608579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844"/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4991488" y="4587433"/>
            <a:ext cx="7232413" cy="2270944"/>
          </a:xfrm>
          <a:custGeom>
            <a:avLst/>
            <a:gdLst>
              <a:gd name="connsiteX0" fmla="*/ 0 w 17101836"/>
              <a:gd name="connsiteY0" fmla="*/ 0 h 5377656"/>
              <a:gd name="connsiteX1" fmla="*/ 15327371 w 17101836"/>
              <a:gd name="connsiteY1" fmla="*/ 0 h 5377656"/>
              <a:gd name="connsiteX2" fmla="*/ 17101836 w 17101836"/>
              <a:gd name="connsiteY2" fmla="*/ 1774465 h 5377656"/>
              <a:gd name="connsiteX3" fmla="*/ 17101836 w 17101836"/>
              <a:gd name="connsiteY3" fmla="*/ 5377656 h 5377656"/>
              <a:gd name="connsiteX4" fmla="*/ 0 w 17101836"/>
              <a:gd name="connsiteY4" fmla="*/ 5377656 h 5377656"/>
              <a:gd name="connsiteX5" fmla="*/ 0 w 17101836"/>
              <a:gd name="connsiteY5" fmla="*/ 0 h 5377656"/>
              <a:gd name="connsiteX0" fmla="*/ 0 w 17101836"/>
              <a:gd name="connsiteY0" fmla="*/ 0 h 5377656"/>
              <a:gd name="connsiteX1" fmla="*/ 15871068 w 17101836"/>
              <a:gd name="connsiteY1" fmla="*/ 0 h 5377656"/>
              <a:gd name="connsiteX2" fmla="*/ 17101836 w 17101836"/>
              <a:gd name="connsiteY2" fmla="*/ 1774465 h 5377656"/>
              <a:gd name="connsiteX3" fmla="*/ 17101836 w 17101836"/>
              <a:gd name="connsiteY3" fmla="*/ 5377656 h 5377656"/>
              <a:gd name="connsiteX4" fmla="*/ 0 w 17101836"/>
              <a:gd name="connsiteY4" fmla="*/ 5377656 h 5377656"/>
              <a:gd name="connsiteX5" fmla="*/ 0 w 17101836"/>
              <a:gd name="connsiteY5" fmla="*/ 0 h 5377656"/>
              <a:gd name="connsiteX0" fmla="*/ 0 w 17126549"/>
              <a:gd name="connsiteY0" fmla="*/ 0 h 5377656"/>
              <a:gd name="connsiteX1" fmla="*/ 15871068 w 17126549"/>
              <a:gd name="connsiteY1" fmla="*/ 0 h 5377656"/>
              <a:gd name="connsiteX2" fmla="*/ 17126549 w 17126549"/>
              <a:gd name="connsiteY2" fmla="*/ 1230768 h 5377656"/>
              <a:gd name="connsiteX3" fmla="*/ 17101836 w 17126549"/>
              <a:gd name="connsiteY3" fmla="*/ 5377656 h 5377656"/>
              <a:gd name="connsiteX4" fmla="*/ 0 w 17126549"/>
              <a:gd name="connsiteY4" fmla="*/ 5377656 h 5377656"/>
              <a:gd name="connsiteX5" fmla="*/ 0 w 17126549"/>
              <a:gd name="connsiteY5" fmla="*/ 0 h 53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548" h="5377656">
                <a:moveTo>
                  <a:pt x="0" y="0"/>
                </a:moveTo>
                <a:lnTo>
                  <a:pt x="15871068" y="0"/>
                </a:lnTo>
                <a:lnTo>
                  <a:pt x="17126548" y="1230768"/>
                </a:lnTo>
                <a:lnTo>
                  <a:pt x="17101836" y="5377656"/>
                </a:lnTo>
                <a:lnTo>
                  <a:pt x="0" y="53776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71450" cap="flat" cmpd="sng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615" tIns="19307" rIns="38615" bIns="193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1"/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>
          <a:xfrm>
            <a:off x="6333436" y="4973069"/>
            <a:ext cx="5380355" cy="6400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ko-KR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AIㆍ</a:t>
            </a:r>
            <a:r>
              <a:rPr lang="ko-KR" altLang="en-US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빅데이터</a:t>
            </a:r>
            <a:r>
              <a:rPr lang="en-US" altLang="ko-KR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심화</a:t>
            </a:r>
            <a:endParaRPr lang="ko-KR" altLang="ko-KR" sz="4200" b="1" dirty="0">
              <a:solidFill>
                <a:srgbClr val="053267"/>
              </a:solidFill>
              <a:latin typeface="에스코어 드림 9 Black"/>
              <a:ea typeface="에스코어 드림 9 Black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>
          <a:xfrm>
            <a:off x="6583082" y="6065312"/>
            <a:ext cx="410849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8 Heavy"/>
                <a:ea typeface="에스코어 드림 8 Heavy"/>
              </a:rPr>
              <a:t>해군 교육사령부 정보통신학교 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8 Heavy"/>
              <a:ea typeface="에스코어 드림 8 Heavy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>
          <a:xfrm>
            <a:off x="5269601" y="5819437"/>
            <a:ext cx="66943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844"/>
          </a:p>
        </p:txBody>
      </p:sp>
      <p:pic>
        <p:nvPicPr>
          <p:cNvPr id="31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03495" y="5950405"/>
            <a:ext cx="541374" cy="541374"/>
          </a:xfrm>
          <a:prstGeom prst="rect">
            <a:avLst/>
          </a:prstGeom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18113" y="5950405"/>
            <a:ext cx="559486" cy="559487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>
          <a:xfrm>
            <a:off x="153" y="6743407"/>
            <a:ext cx="12220820" cy="114972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/>
          </a:p>
        </p:txBody>
      </p:sp>
    </p:spTree>
    <p:extLst>
      <p:ext uri="{BB962C8B-B14F-4D97-AF65-F5344CB8AC3E}">
        <p14:creationId xmlns:p14="http://schemas.microsoft.com/office/powerpoint/2010/main" val="32001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>
          <a:xfrm>
            <a:off x="2708643" y="3270235"/>
            <a:ext cx="6895465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인공지능 개념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범주</a:t>
            </a:r>
            <a:endParaRPr lang="ko-KR" altLang="ko-KR" sz="44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0608" y="1018016"/>
            <a:ext cx="8834957" cy="547322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306451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인공지능 개념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범주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113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550291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전통적인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프로그래밍의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0999" y="1037507"/>
            <a:ext cx="1788951" cy="784642"/>
            <a:chOff x="381000" y="3716098"/>
            <a:chExt cx="794323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794323" cy="37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머신러닝이란</a:t>
              </a:r>
              <a:r>
                <a:rPr lang="en-US" altLang="ko-KR" sz="2200" b="1" dirty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?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73366" y="2189471"/>
            <a:ext cx="9245265" cy="1412521"/>
            <a:chOff x="1473366" y="2189471"/>
            <a:chExt cx="9245265" cy="1412521"/>
          </a:xfrm>
        </p:grpSpPr>
        <p:grpSp>
          <p:nvGrpSpPr>
            <p:cNvPr id="25" name="그룹 24"/>
            <p:cNvGrpSpPr/>
            <p:nvPr/>
          </p:nvGrpSpPr>
          <p:grpSpPr>
            <a:xfrm>
              <a:off x="1473366" y="2189471"/>
              <a:ext cx="1802653" cy="1412521"/>
              <a:chOff x="1128564" y="1283016"/>
              <a:chExt cx="1802653" cy="1553773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1128564" y="1283016"/>
                <a:ext cx="1802653" cy="732309"/>
              </a:xfrm>
              <a:prstGeom prst="rect">
                <a:avLst/>
              </a:prstGeom>
              <a:noFill/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39698" y="1437768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규칙</a:t>
                </a:r>
                <a:endParaRPr lang="ko-KR" altLang="en-US" sz="2000" dirty="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28564" y="2104480"/>
                <a:ext cx="1802653" cy="732309"/>
              </a:xfrm>
              <a:prstGeom prst="rect">
                <a:avLst/>
              </a:prstGeom>
              <a:noFill/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339698" y="2259233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</a:t>
                </a:r>
                <a:endParaRPr lang="ko-KR" altLang="en-US" sz="200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194672" y="2359643"/>
              <a:ext cx="1802653" cy="1072176"/>
              <a:chOff x="4890506" y="1443987"/>
              <a:chExt cx="1802653" cy="1179393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4890506" y="1443987"/>
                <a:ext cx="1802653" cy="1179393"/>
              </a:xfrm>
              <a:prstGeom prst="rect">
                <a:avLst/>
              </a:prstGeom>
              <a:noFill/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101640" y="1677062"/>
                <a:ext cx="1380383" cy="7786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전통적인</a:t>
                </a:r>
                <a:endParaRPr lang="en-US" altLang="ko-KR" sz="2000" dirty="0" smtClean="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algn="ctr"/>
                <a:r>
                  <a:rPr lang="ko-KR" altLang="en-US" sz="2000" dirty="0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프로그래밍</a:t>
                </a:r>
                <a:endParaRPr lang="ko-KR" altLang="en-US" sz="2000" dirty="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8915978" y="2562864"/>
              <a:ext cx="1802653" cy="665735"/>
              <a:chOff x="8172074" y="1699970"/>
              <a:chExt cx="1802653" cy="73230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8172074" y="1699970"/>
                <a:ext cx="1802653" cy="732309"/>
              </a:xfrm>
              <a:prstGeom prst="rect">
                <a:avLst/>
              </a:prstGeom>
              <a:solidFill>
                <a:srgbClr val="000A48"/>
              </a:solidFill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383208" y="1854723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결과</a:t>
                </a:r>
                <a:endParaRPr lang="ko-KR" altLang="en-US" sz="20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28" name="오른쪽 화살표 27"/>
            <p:cNvSpPr/>
            <p:nvPr/>
          </p:nvSpPr>
          <p:spPr>
            <a:xfrm>
              <a:off x="3606879" y="2661670"/>
              <a:ext cx="1256933" cy="468123"/>
            </a:xfrm>
            <a:prstGeom prst="rightArrow">
              <a:avLst/>
            </a:prstGeom>
            <a:solidFill>
              <a:srgbClr val="B3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7328185" y="2661670"/>
              <a:ext cx="1256933" cy="468123"/>
            </a:xfrm>
            <a:prstGeom prst="rightArrow">
              <a:avLst/>
            </a:prstGeom>
            <a:solidFill>
              <a:srgbClr val="B3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10106" y="1630017"/>
            <a:ext cx="320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전통적인 프로그래밍</a:t>
            </a:r>
            <a:r>
              <a:rPr lang="en-US" altLang="ko-KR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10541" y="3992217"/>
            <a:ext cx="11170919" cy="0"/>
          </a:xfrm>
          <a:prstGeom prst="line">
            <a:avLst/>
          </a:prstGeom>
          <a:ln w="57150">
            <a:solidFill>
              <a:srgbClr val="000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28800" y="4648200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+ 1 = ?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>
            <a:off x="5867400" y="4768081"/>
            <a:ext cx="1256933" cy="468123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46256" y="4683773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43092" y="5609896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4000" dirty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 = ?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81692" y="5729777"/>
            <a:ext cx="1256933" cy="468123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0548" y="5645469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0999" y="1037507"/>
            <a:ext cx="1788951" cy="784642"/>
            <a:chOff x="381000" y="3716098"/>
            <a:chExt cx="794323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794323" cy="37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머신러닝이란</a:t>
              </a:r>
              <a:r>
                <a:rPr lang="en-US" altLang="ko-KR" sz="2200" b="1" dirty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?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73366" y="2204660"/>
            <a:ext cx="9245265" cy="1412521"/>
            <a:chOff x="1473366" y="2204660"/>
            <a:chExt cx="9245265" cy="1412521"/>
          </a:xfrm>
        </p:grpSpPr>
        <p:grpSp>
          <p:nvGrpSpPr>
            <p:cNvPr id="40" name="그룹 39"/>
            <p:cNvGrpSpPr/>
            <p:nvPr/>
          </p:nvGrpSpPr>
          <p:grpSpPr>
            <a:xfrm>
              <a:off x="1473366" y="2204660"/>
              <a:ext cx="1802653" cy="1412521"/>
              <a:chOff x="1128564" y="1283016"/>
              <a:chExt cx="1802653" cy="1553773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1128564" y="1283016"/>
                <a:ext cx="1802653" cy="732309"/>
              </a:xfrm>
              <a:prstGeom prst="rect">
                <a:avLst/>
              </a:prstGeom>
              <a:solidFill>
                <a:srgbClr val="000A48"/>
              </a:solidFill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339698" y="1437768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결과</a:t>
                </a:r>
                <a:endParaRPr lang="ko-KR" altLang="en-US" sz="20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128564" y="2104480"/>
                <a:ext cx="1802653" cy="732309"/>
              </a:xfrm>
              <a:prstGeom prst="rect">
                <a:avLst/>
              </a:prstGeom>
              <a:noFill/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339698" y="2259233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데이터</a:t>
                </a:r>
                <a:endParaRPr lang="ko-KR" altLang="en-US" sz="200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5194672" y="2578053"/>
              <a:ext cx="1802653" cy="665735"/>
              <a:chOff x="4890506" y="1699970"/>
              <a:chExt cx="1802653" cy="732309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4890506" y="1699970"/>
                <a:ext cx="1802653" cy="732309"/>
              </a:xfrm>
              <a:prstGeom prst="rect">
                <a:avLst/>
              </a:prstGeom>
              <a:noFill/>
              <a:ln w="38100">
                <a:solidFill>
                  <a:srgbClr val="000A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101640" y="1854723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solidFill>
                      <a:srgbClr val="000A48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머신러닝</a:t>
                </a:r>
                <a:endParaRPr lang="ko-KR" altLang="en-US" sz="2000" dirty="0">
                  <a:solidFill>
                    <a:srgbClr val="000A48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8915978" y="2578053"/>
              <a:ext cx="1802653" cy="665735"/>
              <a:chOff x="8172074" y="1699970"/>
              <a:chExt cx="1802653" cy="732309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8172074" y="1699970"/>
                <a:ext cx="1802653" cy="732309"/>
              </a:xfrm>
              <a:prstGeom prst="rect">
                <a:avLst/>
              </a:prstGeom>
              <a:solidFill>
                <a:srgbClr val="688BA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83208" y="1854723"/>
                <a:ext cx="1380383" cy="44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mtClean="0">
                    <a:solidFill>
                      <a:schemeClr val="bg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규칙</a:t>
                </a:r>
                <a:endParaRPr lang="ko-KR" altLang="en-US" sz="200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sp>
          <p:nvSpPr>
            <p:cNvPr id="43" name="오른쪽 화살표 42"/>
            <p:cNvSpPr/>
            <p:nvPr/>
          </p:nvSpPr>
          <p:spPr>
            <a:xfrm>
              <a:off x="3606879" y="2676859"/>
              <a:ext cx="1256933" cy="468123"/>
            </a:xfrm>
            <a:prstGeom prst="rightArrow">
              <a:avLst/>
            </a:prstGeom>
            <a:solidFill>
              <a:srgbClr val="B3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오른쪽 화살표 43"/>
            <p:cNvSpPr/>
            <p:nvPr/>
          </p:nvSpPr>
          <p:spPr>
            <a:xfrm>
              <a:off x="7328185" y="2676859"/>
              <a:ext cx="1256933" cy="468123"/>
            </a:xfrm>
            <a:prstGeom prst="rightArrow">
              <a:avLst/>
            </a:prstGeom>
            <a:solidFill>
              <a:srgbClr val="B3C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0106" y="1645920"/>
            <a:ext cx="384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2000" dirty="0" err="1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머신러닝</a:t>
            </a:r>
            <a:r>
              <a:rPr lang="ko-KR" altLang="en-US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기반 프로그래밍</a:t>
            </a:r>
            <a:r>
              <a:rPr lang="en-US" altLang="ko-KR" sz="2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</a:t>
            </a:r>
            <a:endParaRPr lang="ko-KR" altLang="en-US" sz="2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10541" y="3992217"/>
            <a:ext cx="11170919" cy="0"/>
          </a:xfrm>
          <a:prstGeom prst="line">
            <a:avLst/>
          </a:prstGeom>
          <a:ln w="57150">
            <a:solidFill>
              <a:srgbClr val="000A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28800" y="4648200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? 1 = 2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>
            <a:off x="5867400" y="4768081"/>
            <a:ext cx="1256933" cy="468123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46256" y="4683773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43092" y="5609896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? 1 = 1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81692" y="5729777"/>
            <a:ext cx="1256933" cy="468123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60548" y="5645469"/>
            <a:ext cx="319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endParaRPr lang="ko-KR" altLang="en-US" sz="40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>
          <a:xfrm>
            <a:off x="381000" y="316075"/>
            <a:ext cx="550291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전통적인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프로그래밍의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3594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35674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0999" y="1037507"/>
            <a:ext cx="1979708" cy="784642"/>
            <a:chOff x="381000" y="3716098"/>
            <a:chExt cx="879022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87902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머신러닝의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난제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7826"/>
          <a:stretch/>
        </p:blipFill>
        <p:spPr>
          <a:xfrm>
            <a:off x="2158710" y="1616610"/>
            <a:ext cx="7806844" cy="2498190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 flipV="1">
            <a:off x="4735880" y="4435702"/>
            <a:ext cx="2274520" cy="669698"/>
          </a:xfrm>
          <a:custGeom>
            <a:avLst/>
            <a:gdLst>
              <a:gd name="connsiteX0" fmla="*/ 3579435 w 7138415"/>
              <a:gd name="connsiteY0" fmla="*/ 0 h 3384967"/>
              <a:gd name="connsiteX1" fmla="*/ 4608580 w 7138415"/>
              <a:gd name="connsiteY1" fmla="*/ 875588 h 3384967"/>
              <a:gd name="connsiteX2" fmla="*/ 4263802 w 7138415"/>
              <a:gd name="connsiteY2" fmla="*/ 875588 h 3384967"/>
              <a:gd name="connsiteX3" fmla="*/ 4266808 w 7138415"/>
              <a:gd name="connsiteY3" fmla="*/ 983579 h 3384967"/>
              <a:gd name="connsiteX4" fmla="*/ 7138415 w 7138415"/>
              <a:gd name="connsiteY4" fmla="*/ 3384967 h 3384967"/>
              <a:gd name="connsiteX5" fmla="*/ 0 w 7138415"/>
              <a:gd name="connsiteY5" fmla="*/ 3384967 h 3384967"/>
              <a:gd name="connsiteX6" fmla="*/ 2835662 w 7138415"/>
              <a:gd name="connsiteY6" fmla="*/ 964900 h 3384967"/>
              <a:gd name="connsiteX7" fmla="*/ 2842240 w 7138415"/>
              <a:gd name="connsiteY7" fmla="*/ 875588 h 3384967"/>
              <a:gd name="connsiteX8" fmla="*/ 2529836 w 7138415"/>
              <a:gd name="connsiteY8" fmla="*/ 875588 h 338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gradFill>
            <a:gsLst>
              <a:gs pos="92000">
                <a:schemeClr val="accent1">
                  <a:lumMod val="5000"/>
                  <a:lumOff val="95000"/>
                </a:schemeClr>
              </a:gs>
              <a:gs pos="43000">
                <a:srgbClr val="B0C6E1"/>
              </a:gs>
              <a:gs pos="0">
                <a:srgbClr val="B0C6E1"/>
              </a:gs>
              <a:gs pos="21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balanced" dir="t">
              <a:rot lat="0" lon="0" rev="18000000"/>
            </a:lightRig>
          </a:scene3d>
          <a:sp3d prstMaterial="metal">
            <a:bevelT w="3175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405914"/>
            <a:ext cx="9719007" cy="6647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데이터의 특징을 인간이 처리하여 </a:t>
            </a:r>
            <a:r>
              <a:rPr lang="en-US" altLang="ko-KR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AI </a:t>
            </a: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모델에 입력</a:t>
            </a:r>
            <a:endParaRPr lang="ko-KR" altLang="ko-KR" sz="36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5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0999" y="1037507"/>
            <a:ext cx="3230052" cy="784642"/>
            <a:chOff x="381000" y="3716098"/>
            <a:chExt cx="1434195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434195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사람의 관점에서 객체 인식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0863"/>
          <a:stretch/>
        </p:blipFill>
        <p:spPr>
          <a:xfrm>
            <a:off x="1951640" y="1991383"/>
            <a:ext cx="4068160" cy="3495017"/>
          </a:xfrm>
          <a:prstGeom prst="rect">
            <a:avLst/>
          </a:prstGeom>
        </p:spPr>
      </p:pic>
      <p:pic>
        <p:nvPicPr>
          <p:cNvPr id="9" name="Picture 2" descr="classifying_the_cats_and_dogs_0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" t="27075" r="76486" b="52318"/>
          <a:stretch/>
        </p:blipFill>
        <p:spPr bwMode="auto">
          <a:xfrm>
            <a:off x="5662828" y="3769179"/>
            <a:ext cx="15240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assifying_the_cats_and_dogs_0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7" b="79596"/>
          <a:stretch/>
        </p:blipFill>
        <p:spPr bwMode="auto">
          <a:xfrm>
            <a:off x="6629400" y="1905000"/>
            <a:ext cx="1499971" cy="12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lassifying_the_cats_and_dogs_0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90" b="79125"/>
          <a:stretch/>
        </p:blipFill>
        <p:spPr bwMode="auto">
          <a:xfrm>
            <a:off x="7924800" y="3310145"/>
            <a:ext cx="1407914" cy="13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11"/>
          <p:cNvSpPr>
            <a:spLocks noChangeArrowheads="1"/>
          </p:cNvSpPr>
          <p:nvPr/>
        </p:nvSpPr>
        <p:spPr>
          <a:xfrm>
            <a:off x="381000" y="316075"/>
            <a:ext cx="35674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2316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관점에서 객체 인식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5122" name="Picture 2" descr="https://blog.kakaocdn.net/dn/bnGAaE/btqB6jX9vAW/qmNYTKQxWMokrIf1hHS3R0/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" t="874" r="402" b="48402"/>
          <a:stretch/>
        </p:blipFill>
        <p:spPr bwMode="auto">
          <a:xfrm>
            <a:off x="1717460" y="1524000"/>
            <a:ext cx="874766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11"/>
          <p:cNvSpPr>
            <a:spLocks noChangeArrowheads="1"/>
          </p:cNvSpPr>
          <p:nvPr/>
        </p:nvSpPr>
        <p:spPr>
          <a:xfrm>
            <a:off x="381000" y="316075"/>
            <a:ext cx="35674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956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2875786" cy="784642"/>
            <a:chOff x="381000" y="3716098"/>
            <a:chExt cx="1283041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283041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머신러닝과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딥러닝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비교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93" y="1599184"/>
            <a:ext cx="8920107" cy="4954016"/>
          </a:xfrm>
          <a:prstGeom prst="rect">
            <a:avLst/>
          </a:prstGeom>
        </p:spPr>
      </p:pic>
      <p:sp>
        <p:nvSpPr>
          <p:cNvPr id="74" name="Rectangle 11"/>
          <p:cNvSpPr>
            <a:spLocks noChangeArrowheads="1"/>
          </p:cNvSpPr>
          <p:nvPr/>
        </p:nvSpPr>
        <p:spPr>
          <a:xfrm>
            <a:off x="381000" y="316075"/>
            <a:ext cx="35674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머신러닝과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차이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341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6091485" y="3342950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딥러닝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구조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발전사</a:t>
            </a:r>
            <a:endParaRPr lang="ko-KR" altLang="ko-KR" sz="44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2545715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인공신경망의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구조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2604881" cy="784642"/>
            <a:chOff x="381000" y="3716098"/>
            <a:chExt cx="1162176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162176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인공 신경망과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딥러닝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026" name="Picture 2" descr="신경 세포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6" b="16547"/>
          <a:stretch/>
        </p:blipFill>
        <p:spPr bwMode="auto">
          <a:xfrm>
            <a:off x="936998" y="1447800"/>
            <a:ext cx="10308590" cy="41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452673"/>
            <a:ext cx="884858" cy="7385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인간</a:t>
            </a:r>
            <a:endParaRPr lang="en-US" altLang="ko-KR" sz="32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5452673"/>
            <a:ext cx="1327286" cy="7385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컴퓨터</a:t>
            </a:r>
            <a:endParaRPr lang="en-US" altLang="ko-KR" sz="36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" y="0"/>
            <a:ext cx="6031493" cy="685875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767" y="3189707"/>
            <a:ext cx="1096454" cy="46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3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   차</a:t>
            </a:r>
            <a:endParaRPr lang="ko-KR" altLang="ko-KR" sz="3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645" y="-375"/>
            <a:ext cx="6160208" cy="6858755"/>
          </a:xfrm>
          <a:prstGeom prst="rect">
            <a:avLst/>
          </a:prstGeom>
          <a:solidFill>
            <a:srgbClr val="F0F0F0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434" y="3010677"/>
            <a:ext cx="1939121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844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434" y="3782965"/>
            <a:ext cx="1939121" cy="0"/>
          </a:xfrm>
          <a:prstGeom prst="line">
            <a:avLst/>
          </a:prstGeom>
          <a:noFill/>
          <a:ln w="57150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844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angle 13"/>
          <p:cNvSpPr>
            <a:spLocks noChangeArrowheads="1"/>
          </p:cNvSpPr>
          <p:nvPr/>
        </p:nvSpPr>
        <p:spPr>
          <a:xfrm>
            <a:off x="7126704" y="685800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1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75" name="Rectangle 13"/>
          <p:cNvSpPr>
            <a:spLocks noChangeArrowheads="1"/>
          </p:cNvSpPr>
          <p:nvPr/>
        </p:nvSpPr>
        <p:spPr>
          <a:xfrm>
            <a:off x="7580787" y="809273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도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입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-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0" name="Rectangle 13"/>
          <p:cNvSpPr>
            <a:spLocks noChangeArrowheads="1"/>
          </p:cNvSpPr>
          <p:nvPr/>
        </p:nvSpPr>
        <p:spPr>
          <a:xfrm>
            <a:off x="7126704" y="1368800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2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1" name="Rectangle 13"/>
          <p:cNvSpPr>
            <a:spLocks noChangeArrowheads="1"/>
          </p:cNvSpPr>
          <p:nvPr/>
        </p:nvSpPr>
        <p:spPr>
          <a:xfrm>
            <a:off x="7580787" y="1492273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인공지능 개념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범주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2" name="Rectangle 13"/>
          <p:cNvSpPr>
            <a:spLocks noChangeArrowheads="1"/>
          </p:cNvSpPr>
          <p:nvPr/>
        </p:nvSpPr>
        <p:spPr>
          <a:xfrm>
            <a:off x="7126704" y="2051801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3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3" name="Rectangle 13"/>
          <p:cNvSpPr>
            <a:spLocks noChangeArrowheads="1"/>
          </p:cNvSpPr>
          <p:nvPr/>
        </p:nvSpPr>
        <p:spPr>
          <a:xfrm>
            <a:off x="7580787" y="2175274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딥러닝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구조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발전사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4" name="Rectangle 13"/>
          <p:cNvSpPr>
            <a:spLocks noChangeArrowheads="1"/>
          </p:cNvSpPr>
          <p:nvPr/>
        </p:nvSpPr>
        <p:spPr>
          <a:xfrm>
            <a:off x="7126704" y="2734802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4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5" name="Rectangle 13"/>
          <p:cNvSpPr>
            <a:spLocks noChangeArrowheads="1"/>
          </p:cNvSpPr>
          <p:nvPr/>
        </p:nvSpPr>
        <p:spPr>
          <a:xfrm>
            <a:off x="7580787" y="2858275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알고리즘</a:t>
            </a:r>
            <a:r>
              <a:rPr lang="en-US" altLang="ko-KR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6" name="Rectangle 13"/>
          <p:cNvSpPr>
            <a:spLocks noChangeArrowheads="1"/>
          </p:cNvSpPr>
          <p:nvPr/>
        </p:nvSpPr>
        <p:spPr>
          <a:xfrm>
            <a:off x="7126704" y="4027874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6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7" name="Rectangle 13"/>
          <p:cNvSpPr>
            <a:spLocks noChangeArrowheads="1"/>
          </p:cNvSpPr>
          <p:nvPr/>
        </p:nvSpPr>
        <p:spPr>
          <a:xfrm>
            <a:off x="7580787" y="4151347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PreTrained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모델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88" name="Rectangle 13"/>
          <p:cNvSpPr>
            <a:spLocks noChangeArrowheads="1"/>
          </p:cNvSpPr>
          <p:nvPr/>
        </p:nvSpPr>
        <p:spPr>
          <a:xfrm>
            <a:off x="7138453" y="4678046"/>
            <a:ext cx="671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7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>
          <a:xfrm>
            <a:off x="7592536" y="4801519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이미지분류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실습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8" name="Rectangle 13"/>
          <p:cNvSpPr>
            <a:spLocks noChangeArrowheads="1"/>
          </p:cNvSpPr>
          <p:nvPr/>
        </p:nvSpPr>
        <p:spPr>
          <a:xfrm>
            <a:off x="7151153" y="5338446"/>
            <a:ext cx="67119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 smtClean="0">
                <a:solidFill>
                  <a:srgbClr val="688BA6"/>
                </a:solidFill>
                <a:ea typeface="에스코어 드림 7 ExtraBold"/>
              </a:rPr>
              <a:t>8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9" name="Rectangle 13"/>
          <p:cNvSpPr>
            <a:spLocks noChangeArrowheads="1"/>
          </p:cNvSpPr>
          <p:nvPr/>
        </p:nvSpPr>
        <p:spPr>
          <a:xfrm>
            <a:off x="7605236" y="5461919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hatGPT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원리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실습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>
          <a:xfrm>
            <a:off x="7119258" y="3381828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5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>
          <a:xfrm>
            <a:off x="7573341" y="3505301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학습용 데이터 구축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449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퍼셉트론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(Perceptron)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431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퍼셉트론 동작 예시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0824" y="1795182"/>
            <a:ext cx="71532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퍼셉트론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(Perceptron)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431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퍼셉트론 동작 예시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5195" y="2133936"/>
            <a:ext cx="7600950" cy="4257675"/>
          </a:xfrm>
          <a:prstGeom prst="rect">
            <a:avLst/>
          </a:prstGeom>
        </p:spPr>
      </p:pic>
      <p:sp>
        <p:nvSpPr>
          <p:cNvPr id="7" name="TextBox"/>
          <p:cNvSpPr txBox="1"/>
          <p:nvPr/>
        </p:nvSpPr>
        <p:spPr>
          <a:xfrm>
            <a:off x="3630706" y="1685365"/>
            <a:ext cx="5307330" cy="3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900"/>
              <a:t>인공지능</a:t>
            </a:r>
            <a:r>
              <a:rPr lang="en-US" altLang="ko-KR" sz="1900"/>
              <a:t> </a:t>
            </a:r>
            <a:r>
              <a:rPr lang="ko-KR" altLang="en-US" sz="1900"/>
              <a:t>학습</a:t>
            </a:r>
            <a:r>
              <a:rPr lang="en-US" altLang="ko-KR" sz="1900"/>
              <a:t> </a:t>
            </a:r>
            <a:r>
              <a:rPr lang="ko-KR" altLang="en-US" sz="1900"/>
              <a:t>여부를</a:t>
            </a:r>
            <a:r>
              <a:rPr lang="en-US" altLang="ko-KR" sz="1900"/>
              <a:t> </a:t>
            </a:r>
            <a:r>
              <a:rPr lang="ko-KR" altLang="en-US" sz="1900"/>
              <a:t>예측하기</a:t>
            </a:r>
            <a:r>
              <a:rPr lang="en-US" altLang="ko-KR" sz="1900"/>
              <a:t> </a:t>
            </a:r>
            <a:r>
              <a:rPr lang="ko-KR" altLang="en-US" sz="1900"/>
              <a:t>위한</a:t>
            </a:r>
            <a:r>
              <a:rPr lang="en-US" altLang="ko-KR" sz="1900"/>
              <a:t> </a:t>
            </a:r>
            <a:r>
              <a:rPr lang="ko-KR" altLang="en-US" sz="1900"/>
              <a:t>데이터</a:t>
            </a:r>
            <a:endParaRPr lang="ko-KR" altLang="en-US" sz="1900"/>
          </a:p>
        </p:txBody>
      </p:sp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퍼셉트론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(Perceptron)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431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퍼셉트론 동작 예시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855" y="1534795"/>
            <a:ext cx="1123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퍼셉트론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(Perceptron)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431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퍼셉트론 동작 예시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1075" y="1654287"/>
            <a:ext cx="102203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퍼셉트론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(Perceptron)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431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퍼셉트론 동작 예시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4619" y="1534907"/>
            <a:ext cx="101536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og.kakaocdn.net/dn/JKPQX/btrjxdNyAW7/zFHHfeuWvxptHxkS4WYee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43" y="762000"/>
            <a:ext cx="11000057" cy="576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발전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2333972" cy="784642"/>
            <a:chOff x="381000" y="3716098"/>
            <a:chExt cx="1041309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041309" cy="37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인공 신경망 발전사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84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발전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>
          <a:xfrm>
            <a:off x="376888" y="1037507"/>
            <a:ext cx="21520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딥러닝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발전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요인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75" name="Rectangle 11"/>
          <p:cNvSpPr>
            <a:spLocks noChangeArrowheads="1"/>
          </p:cNvSpPr>
          <p:nvPr/>
        </p:nvSpPr>
        <p:spPr>
          <a:xfrm>
            <a:off x="37688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43200"/>
            <a:ext cx="2735749" cy="2747962"/>
          </a:xfrm>
          <a:prstGeom prst="rect">
            <a:avLst/>
          </a:prstGeom>
        </p:spPr>
      </p:pic>
      <p:pic>
        <p:nvPicPr>
          <p:cNvPr id="10" name="Picture 8" descr="CPU와 GPU의 차이점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4" t="12670" r="11467" b="4073"/>
          <a:stretch/>
        </p:blipFill>
        <p:spPr bwMode="auto">
          <a:xfrm>
            <a:off x="4343400" y="2552700"/>
            <a:ext cx="2534478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3491211" y="3907631"/>
            <a:ext cx="742122" cy="762000"/>
          </a:xfrm>
          <a:prstGeom prst="mathPlus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rot="19274308">
            <a:off x="7044895" y="3494966"/>
            <a:ext cx="1561368" cy="415636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7150841" y="4006345"/>
            <a:ext cx="1561368" cy="415636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2238562">
            <a:off x="7061404" y="4509132"/>
            <a:ext cx="1561368" cy="415636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6565" y="4892246"/>
            <a:ext cx="12711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음성 인식</a:t>
            </a:r>
            <a:endParaRPr lang="en-US" altLang="ko-KR" sz="24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7037" y="3937164"/>
            <a:ext cx="1566134" cy="49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자연어 처리</a:t>
            </a:r>
            <a:endParaRPr lang="en-US" altLang="ko-KR" sz="24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9089" y="2920398"/>
            <a:ext cx="15661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컴퓨터 비전</a:t>
            </a:r>
            <a:endParaRPr lang="en-US" altLang="ko-KR" sz="24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30022"/>
            <a:ext cx="1769715" cy="7385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빅데이터</a:t>
            </a:r>
            <a:endParaRPr lang="en-US" altLang="ko-KR" sz="36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730022"/>
            <a:ext cx="2350002" cy="7385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컴퓨팅 자원</a:t>
            </a:r>
            <a:endParaRPr lang="en-US" altLang="ko-KR" sz="36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378" y="1730022"/>
            <a:ext cx="3372718" cy="7385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rgbClr val="053267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다양한 분야 활용</a:t>
            </a:r>
            <a:endParaRPr lang="en-US" altLang="ko-KR" sz="3600" b="1" dirty="0">
              <a:solidFill>
                <a:srgbClr val="053267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6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1936115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발전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0998" y="1037507"/>
            <a:ext cx="2899833" cy="784642"/>
            <a:chOff x="381000" y="3716098"/>
            <a:chExt cx="1287575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287575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이미지넷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챌린지</a:t>
              </a: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(2012)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8" name="Picture 2" descr="https://deargen.blog/wp-content/uploads/2016/12/1.-ec9db4ebafb8eca780eb84b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8" y="2362200"/>
            <a:ext cx="5308602" cy="38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324600" y="2479486"/>
            <a:ext cx="5248231" cy="784642"/>
            <a:chOff x="381000" y="3716098"/>
            <a:chExt cx="2330299" cy="784642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2330299" cy="517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8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제프리</a:t>
              </a:r>
              <a:r>
                <a:rPr lang="ko-KR" altLang="en-US" sz="28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8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힌튼의</a:t>
              </a:r>
              <a:r>
                <a:rPr lang="ko-KR" altLang="en-US" sz="28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8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알렉스넷</a:t>
              </a:r>
              <a:r>
                <a:rPr lang="ko-KR" altLang="en-US" sz="28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모델 우승</a:t>
              </a:r>
              <a:endParaRPr lang="en-US" altLang="ko-KR" sz="2800" b="1" dirty="0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084" y="3012886"/>
            <a:ext cx="305853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에러율</a:t>
            </a:r>
            <a:r>
              <a:rPr lang="ko-KR" altLang="en-US" sz="24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26%</a:t>
            </a:r>
            <a:r>
              <a:rPr lang="ko-KR" altLang="en-US" sz="24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16%</a:t>
            </a:r>
            <a:endParaRPr lang="en-US" altLang="ko-KR" sz="2400" b="1" dirty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170" name="Picture 2" descr="post-thumbnail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2573" r="2439" b="3536"/>
          <a:stretch/>
        </p:blipFill>
        <p:spPr bwMode="auto">
          <a:xfrm>
            <a:off x="6629400" y="3841823"/>
            <a:ext cx="4568825" cy="225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534954"/>
            <a:ext cx="892552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AI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활용해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고양이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비행기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선박 등의 이미지 분류 성능을 경쟁하는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endParaRPr lang="en-US" altLang="ko-KR" sz="1800" b="1" dirty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5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0998" y="1037507"/>
            <a:ext cx="1979709" cy="784642"/>
            <a:chOff x="381000" y="3716098"/>
            <a:chExt cx="87902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879024" cy="37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이미지넷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챌린지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12674"/>
            <a:ext cx="9601200" cy="51405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18043" y="3615267"/>
            <a:ext cx="916004" cy="28545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48867" y="4515796"/>
            <a:ext cx="1219200" cy="21446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777869" y="4921956"/>
            <a:ext cx="832731" cy="1611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542" y="1382628"/>
            <a:ext cx="42126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챌린지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우승 알고리즘의 분류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에러율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en-US" altLang="ko-KR" sz="1800" b="1" dirty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>
          <a:xfrm>
            <a:off x="381000" y="316075"/>
            <a:ext cx="1936115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딥러닝의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발전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6091248" y="3149232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ko-KR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CNN</a:t>
            </a:r>
            <a:r>
              <a:rPr lang="en-US" altLang="ko-KR" sz="40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(</a:t>
            </a:r>
            <a:r>
              <a:rPr lang="en-US" altLang="ko-KR" sz="4000" b="1" dirty="0">
                <a:solidFill>
                  <a:srgbClr val="1D1E42"/>
                </a:solidFill>
              </a:rPr>
              <a:t>Convolutional Neural Networks</a:t>
            </a:r>
            <a:r>
              <a:rPr lang="en-US" altLang="ko-KR" sz="40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)</a:t>
            </a:r>
            <a:endParaRPr lang="ko-KR" altLang="ko-KR" sz="4000" b="1" dirty="0">
              <a:solidFill>
                <a:srgbClr val="1D1E4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>
          <a:xfrm>
            <a:off x="6260733" y="2951535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도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    </a:t>
            </a:r>
            <a:r>
              <a:rPr lang="ko-KR" altLang="en-US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입</a:t>
            </a:r>
            <a:r>
              <a:rPr lang="en-US" altLang="ko-KR" sz="54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 </a:t>
            </a:r>
            <a:endParaRPr lang="ko-KR" altLang="ko-KR" sz="44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4628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ture 2"/>
          <p:cNvPicPr>
            <a:picLocks noChangeAspect="1" noChangeArrowheads="1" noCrop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21065"/>
            <a:ext cx="12192000" cy="5936935"/>
          </a:xfrm>
          <a:prstGeom prst="rect">
            <a:avLst/>
          </a:prstGeom>
          <a:noFill/>
        </p:spPr>
      </p:pic>
      <p:sp>
        <p:nvSpPr>
          <p:cNvPr id="5" name="Rectangle 11"/>
          <p:cNvSpPr>
            <a:spLocks noChangeArrowheads="1"/>
          </p:cNvSpPr>
          <p:nvPr/>
        </p:nvSpPr>
        <p:spPr>
          <a:xfrm>
            <a:off x="37688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이미지분류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(Classification)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79273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기본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학습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F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ramework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0735" y="1795467"/>
            <a:ext cx="10222608" cy="45913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555" y="1957005"/>
            <a:ext cx="3057525" cy="3848100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316075"/>
            <a:ext cx="1917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CNN </a:t>
            </a:r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동작원리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80999" y="1037507"/>
            <a:ext cx="2333972" cy="635932"/>
            <a:chOff x="381000" y="3716098"/>
            <a:chExt cx="1036321" cy="635932"/>
          </a:xfrm>
        </p:grpSpPr>
        <p:sp>
          <p:nvSpPr>
            <p:cNvPr id="31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036321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딥러닝의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학습 원리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126391"/>
              <a:ext cx="29" cy="225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ko-KR" altLang="en-US" sz="1100" b="1" dirty="0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13" name="Picture 3">
            <a:extLst>
              <a:ext uri="{FF2B5EF4-FFF2-40B4-BE49-F238E27FC236}">
                <a16:creationId xmlns:a16="http://schemas.microsoft.com/office/drawing/2014/main" id="{F4A8B1E4-4A08-C35B-330B-8F21581E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88" y="2159078"/>
            <a:ext cx="5160445" cy="372794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94028A3E-6BA4-C374-8F62-B4B5E936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83892"/>
            <a:ext cx="1445212" cy="1301488"/>
          </a:xfrm>
          <a:prstGeom prst="rect">
            <a:avLst/>
          </a:prstGeom>
        </p:spPr>
      </p:pic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6BDEB711-B8C6-AD0B-4C24-077B88AFA7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15200" y="3423852"/>
          <a:ext cx="1828800" cy="2203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496463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90627221"/>
                    </a:ext>
                  </a:extLst>
                </a:gridCol>
              </a:tblGrid>
              <a:tr h="5508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450363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고양이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7926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사람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08726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자동차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1790"/>
                  </a:ext>
                </a:extLst>
              </a:tr>
            </a:tbl>
          </a:graphicData>
        </a:graphic>
      </p:graphicFrame>
      <p:sp>
        <p:nvSpPr>
          <p:cNvPr id="16" name="오른쪽 화살표 15"/>
          <p:cNvSpPr/>
          <p:nvPr/>
        </p:nvSpPr>
        <p:spPr>
          <a:xfrm>
            <a:off x="1966247" y="3926818"/>
            <a:ext cx="601975" cy="415636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48643" y="2057400"/>
            <a:ext cx="10252757" cy="0"/>
          </a:xfrm>
          <a:prstGeom prst="straightConnector1">
            <a:avLst/>
          </a:prstGeom>
          <a:ln w="76200">
            <a:solidFill>
              <a:srgbClr val="1073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486588"/>
            <a:ext cx="6400791" cy="41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순전파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입력데이터를 계산하여 </a:t>
            </a:r>
            <a:r>
              <a:rPr lang="ko-KR" altLang="en-US" sz="2000" b="1" dirty="0" err="1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예측치를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도출하는 과정</a:t>
            </a:r>
            <a:endParaRPr lang="ko-KR" altLang="en-US" sz="1200" b="1" dirty="0" smtClean="0">
              <a:solidFill>
                <a:srgbClr val="05326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6217799"/>
            <a:ext cx="7912422" cy="41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역전파</a:t>
            </a:r>
            <a:r>
              <a:rPr lang="ko-KR" altLang="en-US" sz="2000" b="1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예측치와</a:t>
            </a:r>
            <a:r>
              <a:rPr lang="ko-KR" altLang="en-US" sz="2000" b="1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정답의 차이를 줄이기 위해 가중치를 조정하는 과정</a:t>
            </a:r>
            <a:endParaRPr lang="ko-KR" altLang="en-US" sz="1200" b="1" dirty="0" smtClean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959672" y="6096000"/>
            <a:ext cx="10252757" cy="0"/>
          </a:xfrm>
          <a:prstGeom prst="straightConnector1">
            <a:avLst/>
          </a:prstGeom>
          <a:ln w="76200">
            <a:solidFill>
              <a:srgbClr val="DD3D3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6BDEB711-B8C6-AD0B-4C24-077B88AFA7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29300" y="3415445"/>
          <a:ext cx="1928078" cy="2211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039">
                  <a:extLst>
                    <a:ext uri="{9D8B030D-6E8A-4147-A177-3AD203B41FA5}">
                      <a16:colId xmlns:a16="http://schemas.microsoft.com/office/drawing/2014/main" val="2496463087"/>
                    </a:ext>
                  </a:extLst>
                </a:gridCol>
                <a:gridCol w="964039">
                  <a:extLst>
                    <a:ext uri="{9D8B030D-6E8A-4147-A177-3AD203B41FA5}">
                      <a16:colId xmlns:a16="http://schemas.microsoft.com/office/drawing/2014/main" val="1590627221"/>
                    </a:ext>
                  </a:extLst>
                </a:gridCol>
              </a:tblGrid>
              <a:tr h="552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450363"/>
                  </a:ext>
                </a:extLst>
              </a:tr>
              <a:tr h="552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고양이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297926"/>
                  </a:ext>
                </a:extLst>
              </a:tr>
              <a:tr h="552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사람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008726"/>
                  </a:ext>
                </a:extLst>
              </a:tr>
              <a:tr h="5529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자동차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</a:t>
                      </a:r>
                      <a:endParaRPr lang="en-KR" sz="1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31790"/>
                  </a:ext>
                </a:extLst>
              </a:tr>
            </a:tbl>
          </a:graphicData>
        </a:graphic>
      </p:graphicFrame>
      <p:sp>
        <p:nvSpPr>
          <p:cNvPr id="23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971800"/>
            <a:ext cx="10708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예측치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rot="10800000" flipH="1">
            <a:off x="8322342" y="2956831"/>
            <a:ext cx="2421858" cy="12700"/>
          </a:xfrm>
          <a:prstGeom prst="bentConnector5">
            <a:avLst>
              <a:gd name="adj1" fmla="val 239"/>
              <a:gd name="adj2" fmla="val 1924709"/>
              <a:gd name="adj3" fmla="val 99761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689" y="2222847"/>
            <a:ext cx="987450" cy="41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688BA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오차계산</a:t>
            </a:r>
            <a:endParaRPr lang="ko-KR" altLang="en-US" sz="2000" b="1" dirty="0" smtClean="0">
              <a:solidFill>
                <a:srgbClr val="688BA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9315409" y="4518378"/>
            <a:ext cx="3237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808" y="2954215"/>
            <a:ext cx="8495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정답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2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42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1542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I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mage Data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cxnSp>
        <p:nvCxnSpPr>
          <p:cNvPr id="5" name="Straight Arrow Connector 10"/>
          <p:cNvCxnSpPr/>
          <p:nvPr/>
        </p:nvCxnSpPr>
        <p:spPr>
          <a:xfrm>
            <a:off x="6654800" y="3545840"/>
            <a:ext cx="944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/>
        </p:nvSpPr>
        <p:spPr>
          <a:xfrm>
            <a:off x="958173" y="5290053"/>
            <a:ext cx="1747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Grayscale Image</a:t>
            </a:r>
            <a:endParaRPr lang="en-KR" sz="1800" dirty="0"/>
          </a:p>
        </p:txBody>
      </p:sp>
      <p:sp>
        <p:nvSpPr>
          <p:cNvPr id="7" name="TextBox 12"/>
          <p:cNvSpPr txBox="1"/>
          <p:nvPr/>
        </p:nvSpPr>
        <p:spPr>
          <a:xfrm>
            <a:off x="8835095" y="5290053"/>
            <a:ext cx="13347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Pixel Values</a:t>
            </a:r>
            <a:endParaRPr lang="en-KR" sz="1800" dirty="0"/>
          </a:p>
        </p:txBody>
      </p:sp>
      <p:sp>
        <p:nvSpPr>
          <p:cNvPr id="8" name="TextBox 13"/>
          <p:cNvSpPr txBox="1"/>
          <p:nvPr/>
        </p:nvSpPr>
        <p:spPr>
          <a:xfrm>
            <a:off x="1417072" y="5637400"/>
            <a:ext cx="8299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(</a:t>
            </a:r>
            <a:r>
              <a:rPr lang="en-US" sz="1800" dirty="0" err="1"/>
              <a:t>WxH</a:t>
            </a:r>
            <a:r>
              <a:rPr lang="en-US" sz="1800" dirty="0"/>
              <a:t>)</a:t>
            </a:r>
            <a:endParaRPr lang="en-KR" sz="1800" dirty="0"/>
          </a:p>
        </p:txBody>
      </p:sp>
      <p:sp>
        <p:nvSpPr>
          <p:cNvPr id="9" name="TextBox 14"/>
          <p:cNvSpPr txBox="1"/>
          <p:nvPr/>
        </p:nvSpPr>
        <p:spPr>
          <a:xfrm>
            <a:off x="8967767" y="5584309"/>
            <a:ext cx="10642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(WxHx1)</a:t>
            </a:r>
            <a:endParaRPr lang="en-KR" sz="1800" dirty="0"/>
          </a:p>
        </p:txBody>
      </p:sp>
      <p:sp>
        <p:nvSpPr>
          <p:cNvPr id="10" name="TextBox 15"/>
          <p:cNvSpPr txBox="1"/>
          <p:nvPr/>
        </p:nvSpPr>
        <p:spPr>
          <a:xfrm>
            <a:off x="8863090" y="1241220"/>
            <a:ext cx="9398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0~255</a:t>
            </a:r>
            <a:endParaRPr lang="en-KR" sz="1800" dirty="0"/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216" y="1676400"/>
            <a:ext cx="2679700" cy="3505200"/>
          </a:xfrm>
          <a:prstGeom prst="rect">
            <a:avLst/>
          </a:prstGeom>
        </p:spPr>
      </p:pic>
      <p:pic>
        <p:nvPicPr>
          <p:cNvPr id="12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6880" y="1757680"/>
            <a:ext cx="2552377" cy="3423920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70036" y="1727200"/>
            <a:ext cx="2679700" cy="3423920"/>
          </a:xfrm>
          <a:prstGeom prst="rect">
            <a:avLst/>
          </a:prstGeom>
        </p:spPr>
      </p:pic>
      <p:sp>
        <p:nvSpPr>
          <p:cNvPr id="1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154241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I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mage Data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cxnSp>
        <p:nvCxnSpPr>
          <p:cNvPr id="5" name="Straight Arrow Connector 10"/>
          <p:cNvCxnSpPr/>
          <p:nvPr/>
        </p:nvCxnSpPr>
        <p:spPr>
          <a:xfrm>
            <a:off x="5537200" y="3312160"/>
            <a:ext cx="9448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1"/>
          <p:cNvSpPr txBox="1"/>
          <p:nvPr/>
        </p:nvSpPr>
        <p:spPr>
          <a:xfrm>
            <a:off x="2598063" y="5047939"/>
            <a:ext cx="128905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RGB Image</a:t>
            </a:r>
            <a:endParaRPr lang="en-KR" sz="1800" dirty="0"/>
          </a:p>
        </p:txBody>
      </p:sp>
      <p:sp>
        <p:nvSpPr>
          <p:cNvPr id="7" name="TextBox 12"/>
          <p:cNvSpPr txBox="1"/>
          <p:nvPr/>
        </p:nvSpPr>
        <p:spPr>
          <a:xfrm>
            <a:off x="8305052" y="5090605"/>
            <a:ext cx="13347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Pixel Values</a:t>
            </a:r>
            <a:endParaRPr lang="en-KR" sz="1800" dirty="0"/>
          </a:p>
        </p:txBody>
      </p:sp>
      <p:sp>
        <p:nvSpPr>
          <p:cNvPr id="8" name="TextBox 13"/>
          <p:cNvSpPr txBox="1"/>
          <p:nvPr/>
        </p:nvSpPr>
        <p:spPr>
          <a:xfrm>
            <a:off x="2827513" y="5384861"/>
            <a:ext cx="8299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(</a:t>
            </a:r>
            <a:r>
              <a:rPr lang="en-US" sz="1800" dirty="0" err="1"/>
              <a:t>WxH</a:t>
            </a:r>
            <a:r>
              <a:rPr lang="en-US" sz="1800" dirty="0"/>
              <a:t>)</a:t>
            </a:r>
            <a:endParaRPr lang="en-KR" sz="1800" dirty="0"/>
          </a:p>
        </p:txBody>
      </p:sp>
      <p:sp>
        <p:nvSpPr>
          <p:cNvPr id="9" name="TextBox 14"/>
          <p:cNvSpPr txBox="1"/>
          <p:nvPr/>
        </p:nvSpPr>
        <p:spPr>
          <a:xfrm>
            <a:off x="8437724" y="5384861"/>
            <a:ext cx="10642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(WxHx</a:t>
            </a:r>
            <a:r>
              <a:rPr lang="en-US" altLang="ko-KR" sz="1800" dirty="0"/>
              <a:t>3</a:t>
            </a:r>
            <a:r>
              <a:rPr lang="en-US" sz="1800" dirty="0"/>
              <a:t>)</a:t>
            </a:r>
            <a:endParaRPr lang="en-KR" sz="1800" dirty="0"/>
          </a:p>
        </p:txBody>
      </p:sp>
      <p:sp>
        <p:nvSpPr>
          <p:cNvPr id="10" name="TextBox 17"/>
          <p:cNvSpPr txBox="1"/>
          <p:nvPr/>
        </p:nvSpPr>
        <p:spPr>
          <a:xfrm>
            <a:off x="6365514" y="1987550"/>
            <a:ext cx="614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rgbClr val="FF0000"/>
                </a:solidFill>
              </a:rPr>
              <a:t>Red</a:t>
            </a:r>
            <a:endParaRPr lang="en-KR" sz="1800" dirty="0">
              <a:solidFill>
                <a:srgbClr val="FF0000"/>
              </a:solidFill>
            </a:endParaRPr>
          </a:p>
        </p:txBody>
      </p:sp>
      <p:sp>
        <p:nvSpPr>
          <p:cNvPr id="11" name="TextBox 18"/>
          <p:cNvSpPr txBox="1"/>
          <p:nvPr/>
        </p:nvSpPr>
        <p:spPr>
          <a:xfrm>
            <a:off x="6566031" y="1582729"/>
            <a:ext cx="8280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rgbClr val="008000"/>
                </a:solidFill>
              </a:rPr>
              <a:t>Green</a:t>
            </a:r>
            <a:endParaRPr lang="en-KR" sz="1800" dirty="0">
              <a:solidFill>
                <a:srgbClr val="008000"/>
              </a:solidFill>
            </a:endParaRPr>
          </a:p>
        </p:txBody>
      </p:sp>
      <p:sp>
        <p:nvSpPr>
          <p:cNvPr id="12" name="TextBox 19"/>
          <p:cNvSpPr txBox="1"/>
          <p:nvPr/>
        </p:nvSpPr>
        <p:spPr>
          <a:xfrm>
            <a:off x="7008487" y="1213397"/>
            <a:ext cx="6731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endParaRPr lang="en-K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8859344" y="884765"/>
            <a:ext cx="9398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/>
              <a:t>0~255</a:t>
            </a:r>
            <a:endParaRPr lang="en-KR" sz="1800" dirty="0"/>
          </a:p>
        </p:txBody>
      </p:sp>
      <p:pic>
        <p:nvPicPr>
          <p:cNvPr id="14" name="Picture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3046" y="1987550"/>
            <a:ext cx="3238500" cy="28829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82742" y="1757679"/>
            <a:ext cx="3019737" cy="2719431"/>
          </a:xfrm>
          <a:prstGeom prst="rect">
            <a:avLst/>
          </a:prstGeom>
        </p:spPr>
      </p:pic>
      <p:pic>
        <p:nvPicPr>
          <p:cNvPr id="16" name="Picture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10072" y="1310316"/>
            <a:ext cx="3238500" cy="28829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45103" y="1653038"/>
            <a:ext cx="3238500" cy="28829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8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262" y="2921168"/>
            <a:ext cx="50574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6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 사 합 </a:t>
            </a:r>
            <a:r>
              <a:rPr lang="ko-KR" altLang="en-US" sz="6600" b="1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니</a:t>
            </a:r>
            <a:r>
              <a:rPr lang="ko-KR" altLang="en-US" sz="6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다</a:t>
            </a:r>
            <a:endParaRPr lang="ko-KR" altLang="ko-KR" sz="6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7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248" y="1094144"/>
            <a:ext cx="5467350" cy="4629150"/>
          </a:xfrm>
          <a:prstGeom prst="rect">
            <a:avLst/>
          </a:prstGeom>
          <a:ln w="9525">
            <a:solidFill>
              <a:schemeClr val="tx1">
                <a:alpha val="100000"/>
              </a:schemeClr>
            </a:solidFill>
          </a:ln>
        </p:spPr>
      </p:pic>
      <p:pic>
        <p:nvPicPr>
          <p:cNvPr id="7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4930" y="1098752"/>
            <a:ext cx="5524500" cy="4629150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sp>
        <p:nvSpPr>
          <p:cNvPr id="76" name="Rectangle 11"/>
          <p:cNvSpPr>
            <a:spLocks noChangeArrowheads="1"/>
          </p:cNvSpPr>
          <p:nvPr/>
        </p:nvSpPr>
        <p:spPr>
          <a:xfrm>
            <a:off x="628518" y="6009413"/>
            <a:ext cx="5283835" cy="4387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공항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출입국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게이트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'AI 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위해물품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판독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'</a:t>
            </a:r>
            <a:endParaRPr lang="ko-KR" altLang="ko-KR" sz="2400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77" name="Rectangle 11"/>
          <p:cNvSpPr>
            <a:spLocks noChangeArrowheads="1"/>
          </p:cNvSpPr>
          <p:nvPr/>
        </p:nvSpPr>
        <p:spPr>
          <a:xfrm>
            <a:off x="533268" y="6480606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endParaRPr lang="ko-KR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78" name="TextBox"/>
          <p:cNvSpPr txBox="1"/>
          <p:nvPr/>
        </p:nvSpPr>
        <p:spPr>
          <a:xfrm>
            <a:off x="8876665" y="5926455"/>
            <a:ext cx="0" cy="877570"/>
          </a:xfrm>
          <a:prstGeom prst="rect">
            <a:avLst/>
          </a:prstGeom>
          <a:noFill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기업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·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기관의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정보유출을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막는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</a:p>
          <a:p>
            <a:pPr lvl="0" algn="ctr">
              <a:lnSpc>
                <a:spcPct val="120000"/>
              </a:lnSpc>
            </a:pP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'AI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엑스레이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영상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분석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'</a:t>
            </a:r>
            <a:endParaRPr lang="ko-KR" altLang="ko-KR" sz="2400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6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414" y="1345240"/>
            <a:ext cx="5380961" cy="4193272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1877563" y="5876101"/>
            <a:ext cx="2524125" cy="4387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AI 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탱크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'</a:t>
            </a:r>
            <a:r>
              <a:rPr lang="ko-KR" altLang="en-US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마르케르</a:t>
            </a:r>
            <a:r>
              <a:rPr lang="en-US" altLang="ko-KR" sz="24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'</a:t>
            </a:r>
            <a:endParaRPr lang="ko-KR" altLang="ko-KR" sz="2400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3550" y="1344930"/>
            <a:ext cx="5477916" cy="4193945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>
          <a:xfrm>
            <a:off x="8992785" y="5876101"/>
            <a:ext cx="0" cy="4387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현대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로템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'</a:t>
            </a:r>
            <a:r>
              <a:rPr lang="ko-KR" altLang="en-US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다족보행로봇</a:t>
            </a:r>
            <a:r>
              <a:rPr lang="en-US" altLang="ko-KR" sz="2400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'</a:t>
            </a:r>
            <a:endParaRPr lang="ko-KR" altLang="ko-KR" sz="2400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83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8001" y="1524000"/>
            <a:ext cx="7162800" cy="4815669"/>
          </a:xfrm>
          <a:prstGeom prst="rect">
            <a:avLst/>
          </a:prstGeom>
          <a:noFill/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grpSp>
        <p:nvGrpSpPr>
          <p:cNvPr id="4" name="그룹 29"/>
          <p:cNvGrpSpPr/>
          <p:nvPr/>
        </p:nvGrpSpPr>
        <p:grpSpPr>
          <a:xfrm>
            <a:off x="380999" y="1037507"/>
            <a:ext cx="10063652" cy="779561"/>
            <a:chOff x="381000" y="3716098"/>
            <a:chExt cx="4468421" cy="779561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>
            <a:xfrm>
              <a:off x="381000" y="3716098"/>
              <a:ext cx="1170131" cy="4062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스마트 군항</a:t>
              </a: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·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항공기지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endParaRP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>
            <a:xfrm>
              <a:off x="381000" y="4126391"/>
              <a:ext cx="4468421" cy="3692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• AI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지능형 서비스를 기반으로 부대 경계감시</a:t>
              </a: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지휘통제</a:t>
              </a: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군수지원</a:t>
              </a: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재난관리 등 부대 운영 첨단화</a:t>
              </a:r>
            </a:p>
          </p:txBody>
        </p:sp>
      </p:grpSp>
      <p:sp>
        <p:nvSpPr>
          <p:cNvPr id="7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031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576693" y="2256455"/>
            <a:ext cx="5029200" cy="4302761"/>
          </a:xfrm>
          <a:prstGeom prst="rect">
            <a:avLst/>
          </a:prstGeom>
          <a:noFill/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grpSp>
        <p:nvGrpSpPr>
          <p:cNvPr id="4" name="그룹 29"/>
          <p:cNvGrpSpPr/>
          <p:nvPr/>
        </p:nvGrpSpPr>
        <p:grpSpPr>
          <a:xfrm>
            <a:off x="380999" y="1037507"/>
            <a:ext cx="6831998" cy="1105868"/>
            <a:chOff x="381000" y="3716098"/>
            <a:chExt cx="3033517" cy="1105868"/>
          </a:xfrm>
        </p:grpSpPr>
        <p:sp>
          <p:nvSpPr>
            <p:cNvPr id="5" name="Rectangle 11"/>
            <p:cNvSpPr>
              <a:spLocks noChangeArrowheads="1"/>
            </p:cNvSpPr>
            <p:nvPr/>
          </p:nvSpPr>
          <p:spPr>
            <a:xfrm>
              <a:off x="381000" y="3716098"/>
              <a:ext cx="1460074" cy="4062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AI 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기반 스마트 </a:t>
              </a: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Battleship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endParaRP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>
            <a:xfrm>
              <a:off x="381000" y="4126391"/>
              <a:ext cx="3033517" cy="6955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•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함정에 </a:t>
              </a: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AI 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적용</a:t>
              </a:r>
              <a:r>
                <a:rPr lang="en-US" altLang="ko-KR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,</a:t>
              </a:r>
              <a:r>
                <a:rPr lang="ko-KR" altLang="en-US" sz="1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/>
                  <a:ea typeface="에스코어 드림 4 Regular"/>
                </a:rPr>
                <a:t> 영상 식별 및 항해 안전 지원 시스템 구현</a:t>
              </a:r>
              <a:endPara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     </a:t>
              </a:r>
              <a:r>
                <a:rPr lang="ko-KR" altLang="en-US" sz="1400" b="1" dirty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＊ 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지능형 함정 </a:t>
              </a:r>
              <a:r>
                <a:rPr lang="ko-KR" altLang="en-US" sz="1400" b="1" dirty="0" err="1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손상통제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 및 화재</a:t>
              </a:r>
              <a:r>
                <a:rPr lang="en-US" altLang="ko-KR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·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안전관리</a:t>
              </a:r>
              <a:r>
                <a:rPr lang="en-US" altLang="ko-KR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항해 </a:t>
              </a:r>
              <a:r>
                <a:rPr lang="ko-KR" altLang="en-US" sz="1400" b="1" dirty="0" err="1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충돌예방</a:t>
              </a:r>
              <a:r>
                <a:rPr lang="en-US" altLang="ko-KR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·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경보</a:t>
              </a:r>
              <a:r>
                <a:rPr lang="en-US" altLang="ko-KR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, </a:t>
              </a:r>
              <a:r>
                <a:rPr lang="ko-KR" altLang="en-US" sz="1400" b="1" dirty="0" smtClean="0">
                  <a:solidFill>
                    <a:srgbClr val="688BA6"/>
                  </a:solidFill>
                  <a:latin typeface="에스코어 드림 4 Regular"/>
                  <a:ea typeface="에스코어 드림 4 Regular"/>
                </a:rPr>
                <a:t>항해 위험도 분석</a:t>
              </a:r>
              <a:endPara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endParaRPr>
            </a:p>
          </p:txBody>
        </p:sp>
      </p:grpSp>
      <p:sp>
        <p:nvSpPr>
          <p:cNvPr id="7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760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사례발표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1761824" y="1949233"/>
            <a:ext cx="8377555" cy="146304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인공지능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사례를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직접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찾아볼까요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?</a:t>
            </a:r>
          </a:p>
          <a:p>
            <a:pPr lvl="0" algn="ctr">
              <a:lnSpc>
                <a:spcPct val="120000"/>
              </a:lnSpc>
            </a:pP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*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딥러닝과</a:t>
            </a: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관련된</a:t>
            </a: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사례면</a:t>
            </a: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더욱</a:t>
            </a: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좋아요</a:t>
            </a: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~</a:t>
            </a:r>
            <a:r>
              <a:rPr lang="en-US" altLang="ko-KR" sz="4000" b="1" dirty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endParaRPr lang="ko-KR" altLang="ko-KR" sz="40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  <p:sp>
        <p:nvSpPr>
          <p:cNvPr id="5" name="prstName"/>
          <p:cNvSpPr/>
          <p:nvPr/>
        </p:nvSpPr>
        <p:spPr>
          <a:xfrm>
            <a:off x="10139438" y="2872270"/>
            <a:ext cx="484770" cy="436294"/>
          </a:xfrm>
          <a:prstGeom prst="heart">
            <a:avLst/>
          </a:prstGeom>
          <a:solidFill>
            <a:srgbClr val="FF0000">
              <a:alpha val="100000"/>
            </a:srgbClr>
          </a:solidFill>
          <a:ln>
            <a:solidFill>
              <a:srgbClr val="FF843A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0998" y="316075"/>
            <a:ext cx="121920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사례발표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2134569" y="2021949"/>
            <a:ext cx="7914005" cy="73152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이제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, </a:t>
            </a: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이젤패드에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붙여보겠습니다</a:t>
            </a:r>
            <a:r>
              <a:rPr lang="en-US" altLang="ko-KR" sz="4000" b="1" dirty="0" smtClean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.</a:t>
            </a:r>
            <a:r>
              <a:rPr lang="en-US" altLang="ko-KR" sz="4000" b="1" dirty="0">
                <a:solidFill>
                  <a:srgbClr val="05326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endParaRPr lang="ko-KR" altLang="ko-KR" sz="40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760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1292</ep:Words>
  <ep:PresentationFormat>와이드스크린</ep:PresentationFormat>
  <ep:Paragraphs>405</ep:Paragraphs>
  <ep:Slides>35</ep:Slides>
  <ep:Notes>89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35</vt:i4>
      </vt:variant>
    </vt:vector>
  </ep:HeadingPairs>
  <ep:TitlesOfParts>
    <vt:vector size="3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HA</cp:lastModifiedBy>
  <dcterms:modified xsi:type="dcterms:W3CDTF">2024-01-17T13:19:54.016</dcterms:modified>
  <cp:revision>4123</cp:revision>
  <dc:title>Slide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